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70" r:id="rId3"/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0693400" cy="7561263"/>
  <p:notesSz cx="6858000" cy="9144000"/>
  <p:defaultTextStyle>
    <a:defPPr>
      <a:defRPr lang="ru-RU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CA"/>
    <a:srgbClr val="D92119"/>
    <a:srgbClr val="0E2F41"/>
    <a:srgbClr val="21A8F0"/>
    <a:srgbClr val="A8723C"/>
    <a:srgbClr val="CDA67E"/>
    <a:srgbClr val="2C1F0A"/>
    <a:srgbClr val="EF8100"/>
    <a:srgbClr val="EF81FF"/>
    <a:srgbClr val="FFE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0"/>
    <p:restoredTop sz="94718"/>
  </p:normalViewPr>
  <p:slideViewPr>
    <p:cSldViewPr snapToGrid="0">
      <p:cViewPr varScale="1">
        <p:scale>
          <a:sx n="106" d="100"/>
          <a:sy n="106" d="100"/>
        </p:scale>
        <p:origin x="368" y="176"/>
      </p:cViewPr>
      <p:guideLst>
        <p:guide orient="horz" pos="2382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14AA0-AFC6-419D-B54B-694DDB9B0045}" type="datetimeFigureOut">
              <a:rPr lang="ru-RU" smtClean="0"/>
              <a:pPr/>
              <a:t>02.06.2023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9CF9-66FE-4DFE-9C46-10D411DEAB4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25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45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1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25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740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0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100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7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041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91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3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834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41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74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736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2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06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51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84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08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8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97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9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79CF9-66FE-4DFE-9C46-10D411DEAB47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6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2998-B21C-4661-A836-28D33ADBF3AE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2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39109-0100-4483-A5DE-0AD225449D7A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04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9EF3-23B4-4486-AEB5-C478181C0253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7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E7D-8022-4E72-A384-67BB32E96DEA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59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B9BE9-D9A8-4A54-B15D-49817C1C87DE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50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F666-6CA2-46B4-9875-EE37A8F9AA6D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49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289C-66AF-4F7E-A6AC-664CDC72A00D}" type="datetime1">
              <a:rPr lang="ru-RU" smtClean="0"/>
              <a:t>02.06.2023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4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175E1-F569-4EC6-9B9A-2103DBDA9545}" type="datetime1">
              <a:rPr lang="ru-RU" smtClean="0"/>
              <a:t>02.06.2023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12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8A9F-A558-4077-AB96-89494A9854C4}" type="datetime1">
              <a:rPr lang="ru-RU" smtClean="0"/>
              <a:t>02.06.2023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4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F734-BC6A-4471-81BE-1D14C10789B7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17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28A1F-E62B-4DE2-BF5F-29A732A7D9E9}" type="datetime1">
              <a:rPr lang="ru-RU" smtClean="0"/>
              <a:t>02.06.2023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52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10CC3-31F1-4DA9-A660-AC9DE63A3D12}" type="datetime1">
              <a:rPr lang="ru-RU" smtClean="0"/>
              <a:t>02.06.2023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7B546-239D-40E3-8567-8C3A00115C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48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43056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Ярлыки\3D\Done\УГАТУ\Новая папка\power point\1\blue_b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93400" cy="7559676"/>
          </a:xfrm>
          <a:prstGeom prst="rect">
            <a:avLst/>
          </a:prstGeom>
          <a:noFill/>
        </p:spPr>
      </p:pic>
      <p:pic>
        <p:nvPicPr>
          <p:cNvPr id="2" name="Picture 3" descr="D:\Ярлыки\3D\Done\УГАТУ\Новая папка\power point\1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13" y="624207"/>
            <a:ext cx="868362" cy="701675"/>
          </a:xfrm>
          <a:prstGeom prst="rect">
            <a:avLst/>
          </a:prstGeom>
          <a:noFill/>
        </p:spPr>
      </p:pic>
      <p:pic>
        <p:nvPicPr>
          <p:cNvPr id="1032" name="Picture 8" descr="D:\Ярлыки\3D\Done\УГАТУ\Новая папка\power point\1\w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2013" y="2784475"/>
            <a:ext cx="4751387" cy="4776788"/>
          </a:xfrm>
          <a:prstGeom prst="rect">
            <a:avLst/>
          </a:prstGeom>
          <a:noFill/>
        </p:spPr>
      </p:pic>
      <p:pic>
        <p:nvPicPr>
          <p:cNvPr id="1033" name="Picture 9" descr="D:\Ярлыки\3D\Done\УГАТУ\Новая папка\power point\1\arro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6957" y="6733948"/>
            <a:ext cx="225425" cy="19526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919163" y="2784475"/>
            <a:ext cx="503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55377" y="1377947"/>
            <a:ext cx="11668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900" dirty="0">
                <a:solidFill>
                  <a:schemeClr val="bg1"/>
                </a:solidFill>
                <a:latin typeface="BwSurco-Bold" pitchFamily="50" charset="-52"/>
              </a:rPr>
              <a:t>У</a:t>
            </a:r>
            <a:r>
              <a:rPr lang="ru-RU" sz="1100" dirty="0">
                <a:solidFill>
                  <a:schemeClr val="bg1"/>
                </a:solidFill>
                <a:latin typeface="BwSurco-Bold" pitchFamily="50" charset="-52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wSurco-Bold" pitchFamily="50" charset="-52"/>
              </a:rPr>
              <a:t>Г</a:t>
            </a:r>
            <a:r>
              <a:rPr lang="ru-RU" sz="1000" dirty="0">
                <a:solidFill>
                  <a:schemeClr val="bg1"/>
                </a:solidFill>
                <a:latin typeface="BwSurco-Bold" pitchFamily="50" charset="-52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wSurco-Bold" pitchFamily="50" charset="-52"/>
              </a:rPr>
              <a:t>А</a:t>
            </a:r>
            <a:r>
              <a:rPr lang="ru-RU" sz="800" dirty="0">
                <a:solidFill>
                  <a:schemeClr val="bg1"/>
                </a:solidFill>
                <a:latin typeface="BwSurco-Bold" pitchFamily="50" charset="-52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wSurco-Bold" pitchFamily="50" charset="-52"/>
              </a:rPr>
              <a:t>Т</a:t>
            </a:r>
            <a:r>
              <a:rPr lang="ru-RU" sz="1100" dirty="0">
                <a:solidFill>
                  <a:schemeClr val="bg1"/>
                </a:solidFill>
                <a:latin typeface="BwSurco-Bold" pitchFamily="50" charset="-52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BwSurco-Bold" pitchFamily="50" charset="-52"/>
              </a:rPr>
              <a:t>У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3695" y="1687513"/>
            <a:ext cx="12942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00" dirty="0">
                <a:solidFill>
                  <a:schemeClr val="bg1"/>
                </a:solidFill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17087" y="6105522"/>
            <a:ext cx="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pc="60" dirty="0">
                <a:solidFill>
                  <a:schemeClr val="bg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5844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096749" y="1454740"/>
            <a:ext cx="6946767" cy="5287373"/>
          </a:xfrm>
          <a:prstGeom prst="rect">
            <a:avLst/>
          </a:prstGeom>
          <a:solidFill>
            <a:schemeClr val="bg1"/>
          </a:solidFill>
          <a:ln w="3175">
            <a:solidFill>
              <a:srgbClr val="001642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"/>
          <a:stretch/>
        </p:blipFill>
        <p:spPr bwMode="auto">
          <a:xfrm>
            <a:off x="2405558" y="1673960"/>
            <a:ext cx="6500634" cy="4832584"/>
          </a:xfrm>
          <a:prstGeom prst="rect">
            <a:avLst/>
          </a:prstGeom>
          <a:noFill/>
          <a:ln w="12700">
            <a:solidFill>
              <a:srgbClr val="4134E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50433" y="49576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Заголовок раздела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25196" y="7028948"/>
            <a:ext cx="648970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10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5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Заголовок подразделов, пунктов, подпунктов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(п.6.2.5 ГОСТ 7.32)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0316" y="2641750"/>
            <a:ext cx="686457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без переноса слов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печатаются с прописной буквы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пт</a:t>
            </a:r>
            <a:endParaRPr lang="ru-RU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полужирным</a:t>
            </a:r>
            <a:r>
              <a:rPr lang="ru-RU" sz="2000" dirty="0">
                <a:solidFill>
                  <a:prstClr val="black"/>
                </a:solidFill>
              </a:rPr>
              <a:t> шрифтом 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без подчеркивания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с абзацного отступа без точки в конце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если в заголовке два предложения, их разделяют точкой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в конце заголовка точка не ставится</a:t>
            </a:r>
          </a:p>
          <a:p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25196" y="7026846"/>
            <a:ext cx="648970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11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7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Оформление таблиц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Подраздел 4.4 ГОСТ 2.105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50317" y="2230733"/>
            <a:ext cx="8899364" cy="219054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тип шрифта –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Roman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размер –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пт</a:t>
            </a:r>
            <a:r>
              <a:rPr lang="ru-RU" sz="2000" dirty="0">
                <a:solidFill>
                  <a:prstClr val="black"/>
                </a:solidFill>
              </a:rPr>
              <a:t>, также допускается –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пт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342900" lvl="0" indent="-3429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располагается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центру </a:t>
            </a:r>
            <a:r>
              <a:rPr lang="ru-RU" sz="2000" dirty="0">
                <a:solidFill>
                  <a:prstClr val="black"/>
                </a:solidFill>
              </a:rPr>
              <a:t>непосредственно после текста, </a:t>
            </a:r>
          </a:p>
          <a:p>
            <a:pPr lvl="0" defTabSz="914400">
              <a:spcBef>
                <a:spcPct val="20000"/>
              </a:spcBef>
            </a:pPr>
            <a:r>
              <a:rPr lang="ru-RU" sz="2000" dirty="0">
                <a:solidFill>
                  <a:prstClr val="black"/>
                </a:solidFill>
              </a:rPr>
              <a:t>     в котором впервые дана ссылка на таблицу </a:t>
            </a:r>
          </a:p>
          <a:p>
            <a:pPr algn="ctr"/>
            <a:endParaRPr lang="ru-RU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50316" y="4070836"/>
            <a:ext cx="8500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Обозначение таблицы </a:t>
            </a:r>
            <a:r>
              <a:rPr lang="ru-RU" sz="2000" dirty="0">
                <a:solidFill>
                  <a:prstClr val="black"/>
                </a:solidFill>
              </a:rPr>
              <a:t>– </a:t>
            </a:r>
            <a:r>
              <a:rPr lang="ru-RU" sz="2000" i="1" dirty="0">
                <a:solidFill>
                  <a:prstClr val="black"/>
                </a:solidFill>
              </a:rPr>
              <a:t>слева</a:t>
            </a:r>
            <a:r>
              <a:rPr lang="ru-RU" sz="2000" dirty="0">
                <a:solidFill>
                  <a:prstClr val="black"/>
                </a:solidFill>
              </a:rPr>
              <a:t> над таблицей, без абзацного отступа, например: (см. следующий слайд)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19817" y="7026846"/>
            <a:ext cx="65972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12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Оформление таблиц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Подраздел 4.4 ГОСТ 2.105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88623" y="1718268"/>
            <a:ext cx="6684072" cy="515480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2005" r="1256" b="168"/>
          <a:stretch/>
        </p:blipFill>
        <p:spPr bwMode="auto">
          <a:xfrm>
            <a:off x="2490072" y="1890068"/>
            <a:ext cx="6177585" cy="461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798302" y="7026846"/>
            <a:ext cx="70275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13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3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Оформление таблиц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Пример оформления переноса таблицы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916" r="1602"/>
          <a:stretch/>
        </p:blipFill>
        <p:spPr>
          <a:xfrm>
            <a:off x="3376246" y="1686162"/>
            <a:ext cx="4280598" cy="53649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3074796" y="1547446"/>
            <a:ext cx="5054320" cy="5602510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758272" y="5593629"/>
            <a:ext cx="5687367" cy="1695043"/>
          </a:xfrm>
          <a:prstGeom prst="round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2215922" y="5124659"/>
            <a:ext cx="746459" cy="770353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>
          <a:xfrm>
            <a:off x="9814438" y="7026846"/>
            <a:ext cx="670485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14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74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0466" y="313561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Оформление рисунков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(Подраздел 4.3 ГОСТ 2.105)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" b="14719"/>
          <a:stretch/>
        </p:blipFill>
        <p:spPr bwMode="auto">
          <a:xfrm>
            <a:off x="3324773" y="1359775"/>
            <a:ext cx="4810633" cy="5736466"/>
          </a:xfrm>
          <a:prstGeom prst="rect">
            <a:avLst/>
          </a:prstGeom>
          <a:noFill/>
          <a:ln w="3175">
            <a:solidFill>
              <a:schemeClr val="tx1">
                <a:alpha val="27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19817" y="7026846"/>
            <a:ext cx="65972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15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8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Оформление формул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(пп.4.2.15 – 4.2.19 ГОСТ 2.105)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0316" y="1790321"/>
            <a:ext cx="877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prstClr val="black"/>
                </a:solidFill>
              </a:rPr>
              <a:t>Набор формул выполняется при помощи редактора </a:t>
            </a:r>
            <a:r>
              <a:rPr lang="ru-RU" sz="2000" b="1" dirty="0" err="1">
                <a:solidFill>
                  <a:prstClr val="black"/>
                </a:solidFill>
              </a:rPr>
              <a:t>Microsoft</a:t>
            </a:r>
            <a:r>
              <a:rPr lang="ru-RU" sz="2000" b="1" dirty="0">
                <a:solidFill>
                  <a:prstClr val="black"/>
                </a:solidFill>
              </a:rPr>
              <a:t> </a:t>
            </a:r>
            <a:r>
              <a:rPr lang="ru-RU" sz="2000" b="1" dirty="0" err="1">
                <a:solidFill>
                  <a:prstClr val="black"/>
                </a:solidFill>
              </a:rPr>
              <a:t>Equation</a:t>
            </a:r>
            <a:r>
              <a:rPr lang="ru-RU" sz="2000" dirty="0">
                <a:solidFill>
                  <a:prstClr val="black"/>
                </a:solidFill>
              </a:rPr>
              <a:t>.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09" y="2302774"/>
            <a:ext cx="6385099" cy="45313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2166573" y="2304035"/>
            <a:ext cx="6372836" cy="4530100"/>
          </a:xfrm>
          <a:prstGeom prst="rect">
            <a:avLst/>
          </a:prstGeom>
          <a:noFill/>
          <a:ln w="3175">
            <a:solidFill>
              <a:srgbClr val="001642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9819817" y="7026846"/>
            <a:ext cx="65972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16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8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Обозначение документа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(подраздел 4.2 СТО УГАТУ 016-2007)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41178" y="1918097"/>
            <a:ext cx="523236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Основное обозначение </a:t>
            </a:r>
          </a:p>
          <a:p>
            <a:r>
              <a:rPr lang="ru-RU" sz="1600" dirty="0"/>
              <a:t>содержит 13 знаков, разделенных точками на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</a:t>
            </a:r>
            <a:r>
              <a:rPr lang="ru-RU" sz="1600" dirty="0"/>
              <a:t> группы.</a:t>
            </a:r>
          </a:p>
          <a:p>
            <a:r>
              <a:rPr lang="ru-RU" sz="700" dirty="0">
                <a:solidFill>
                  <a:prstClr val="black"/>
                </a:solidFill>
              </a:rPr>
              <a:t> </a:t>
            </a:r>
          </a:p>
          <a:p>
            <a:r>
              <a:rPr lang="ru-RU" sz="2000" b="1" dirty="0"/>
              <a:t>Дополнительное обозначение </a:t>
            </a:r>
            <a:endParaRPr lang="ru-RU" sz="2000" dirty="0"/>
          </a:p>
          <a:p>
            <a:r>
              <a:rPr lang="ru-RU" sz="1600" dirty="0"/>
              <a:t>буквенный код документа, например, пояснительной записки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ПЗ</a:t>
            </a:r>
            <a:r>
              <a:rPr lang="ru-RU" sz="1600" dirty="0"/>
              <a:t>, ведомости документации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ВД, </a:t>
            </a:r>
            <a:r>
              <a:rPr lang="ru-RU" sz="1600" dirty="0"/>
              <a:t>чертежа общего вида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</a:t>
            </a:r>
            <a:r>
              <a:rPr lang="ru-RU" sz="1600" dirty="0"/>
              <a:t> и т.д. </a:t>
            </a:r>
            <a:endParaRPr lang="ru-RU" sz="1600" dirty="0">
              <a:solidFill>
                <a:prstClr val="black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t="9234" b="3648"/>
          <a:stretch/>
        </p:blipFill>
        <p:spPr>
          <a:xfrm>
            <a:off x="355160" y="2126678"/>
            <a:ext cx="4341247" cy="1627429"/>
          </a:xfrm>
          <a:prstGeom prst="rect">
            <a:avLst/>
          </a:prstGeom>
        </p:spPr>
      </p:pic>
      <p:sp>
        <p:nvSpPr>
          <p:cNvPr id="20" name="Стрелка вправо с вырезом 19"/>
          <p:cNvSpPr/>
          <p:nvPr/>
        </p:nvSpPr>
        <p:spPr>
          <a:xfrm flipH="1">
            <a:off x="4623066" y="2897538"/>
            <a:ext cx="678264" cy="479219"/>
          </a:xfrm>
          <a:prstGeom prst="notchedRightArrow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001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078146" y="4046116"/>
            <a:ext cx="82377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выпускных квалификационных работ вводится следующий шифр:</a:t>
            </a:r>
          </a:p>
          <a:p>
            <a:endParaRPr lang="ru-RU" dirty="0"/>
          </a:p>
          <a:p>
            <a:r>
              <a:rPr lang="ru-RU" dirty="0"/>
              <a:t>             ХХХХ.  1   ХХ   ХХХ.  ХХХ    ХХХХ 	</a:t>
            </a:r>
          </a:p>
          <a:p>
            <a:r>
              <a:rPr lang="ru-RU" dirty="0"/>
              <a:t>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882285" y="4699506"/>
            <a:ext cx="3634260" cy="4061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190541" y="5124662"/>
            <a:ext cx="0" cy="1944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2190541" y="7063988"/>
            <a:ext cx="288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86101" y="6879322"/>
            <a:ext cx="334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Код выпускающей кафедры 	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56162" y="6526527"/>
            <a:ext cx="18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Код вида работы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43727" y="6202108"/>
            <a:ext cx="72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Код уровня ВО (02 для бакалавров, 03 для специалистов и магистров)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62345" y="5863501"/>
            <a:ext cx="395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Три последних цифры номера зачетки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0557" y="5567496"/>
            <a:ext cx="392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Порядковый регистрационный номер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86724" y="5246493"/>
            <a:ext cx="550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Дополнительные обозначения (ПЗ, ВД, П и т.д.)</a:t>
            </a: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2743633" y="5105671"/>
            <a:ext cx="0" cy="16055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endCxn id="30" idx="1"/>
          </p:cNvCxnSpPr>
          <p:nvPr/>
        </p:nvCxnSpPr>
        <p:spPr>
          <a:xfrm>
            <a:off x="2743200" y="6711193"/>
            <a:ext cx="288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3111791" y="5098918"/>
            <a:ext cx="1279" cy="129127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3109775" y="6390189"/>
            <a:ext cx="216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3631688" y="5095503"/>
            <a:ext cx="0" cy="972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3631688" y="6056166"/>
            <a:ext cx="216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>
            <a:off x="4191856" y="5105671"/>
            <a:ext cx="0" cy="65813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4182557" y="5763802"/>
            <a:ext cx="180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960705" y="5095503"/>
            <a:ext cx="0" cy="3240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4952291" y="5428142"/>
            <a:ext cx="24470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/>
          <p:cNvSpPr/>
          <p:nvPr/>
        </p:nvSpPr>
        <p:spPr>
          <a:xfrm>
            <a:off x="976280" y="1883093"/>
            <a:ext cx="2333962" cy="7061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уга 1"/>
          <p:cNvSpPr/>
          <p:nvPr/>
        </p:nvSpPr>
        <p:spPr>
          <a:xfrm>
            <a:off x="2026315" y="1610724"/>
            <a:ext cx="4672484" cy="1118686"/>
          </a:xfrm>
          <a:prstGeom prst="arc">
            <a:avLst>
              <a:gd name="adj1" fmla="val 11356476"/>
              <a:gd name="adj2" fmla="val 21413441"/>
            </a:avLst>
          </a:prstGeom>
          <a:ln w="9525"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3329850" y="2011812"/>
            <a:ext cx="864990" cy="50114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Дуга 46"/>
          <p:cNvSpPr/>
          <p:nvPr/>
        </p:nvSpPr>
        <p:spPr>
          <a:xfrm rot="1588425" flipV="1">
            <a:off x="4146663" y="2291999"/>
            <a:ext cx="1628082" cy="512987"/>
          </a:xfrm>
          <a:prstGeom prst="arc">
            <a:avLst>
              <a:gd name="adj1" fmla="val 11356476"/>
              <a:gd name="adj2" fmla="val 21413441"/>
            </a:avLst>
          </a:prstGeom>
          <a:ln>
            <a:solidFill>
              <a:srgbClr val="FF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850251" y="7026846"/>
            <a:ext cx="670485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17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4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/>
          <a:stretch/>
        </p:blipFill>
        <p:spPr bwMode="auto">
          <a:xfrm>
            <a:off x="4133698" y="185356"/>
            <a:ext cx="5222074" cy="72237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862849" y="7006489"/>
            <a:ext cx="638212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18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1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75" y="90435"/>
            <a:ext cx="5202720" cy="731561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14438" y="7003482"/>
            <a:ext cx="670485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19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58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395288"/>
            <a:ext cx="8894858" cy="107721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Состав пояснительной записки и </a:t>
            </a:r>
          </a:p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порядок подшивки документов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wSurco-Bold"/>
              <a:ea typeface="Cambria" panose="020405030504060302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446043" y="1541292"/>
            <a:ext cx="8799248" cy="535531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r>
              <a:rPr lang="ru-RU" sz="1800" b="1" dirty="0"/>
              <a:t>1) Титульный лист </a:t>
            </a:r>
            <a:endParaRPr lang="ru-RU" sz="1800" dirty="0"/>
          </a:p>
          <a:p>
            <a:r>
              <a:rPr lang="ru-RU" sz="1800" b="1" dirty="0"/>
              <a:t>2) Задание на ВКР </a:t>
            </a:r>
            <a:endParaRPr lang="ru-RU" sz="1800" dirty="0"/>
          </a:p>
          <a:p>
            <a:r>
              <a:rPr lang="ru-RU" sz="1800" b="1" dirty="0"/>
              <a:t>3) Календарный план </a:t>
            </a:r>
            <a:endParaRPr lang="ru-RU" sz="1800" dirty="0"/>
          </a:p>
          <a:p>
            <a:r>
              <a:rPr lang="ru-RU" sz="1800" dirty="0"/>
              <a:t>4) </a:t>
            </a:r>
            <a:r>
              <a:rPr lang="ru-RU" sz="1800" b="1" dirty="0"/>
              <a:t>Аннотация на русском языке </a:t>
            </a:r>
            <a:endParaRPr lang="ru-RU" sz="1800" dirty="0"/>
          </a:p>
          <a:p>
            <a:r>
              <a:rPr lang="ru-RU" sz="1800" dirty="0"/>
              <a:t>5) Аннотация на английском языке (обязательна для ВКР магистров) </a:t>
            </a:r>
          </a:p>
          <a:p>
            <a:r>
              <a:rPr lang="ru-RU" sz="1800" dirty="0"/>
              <a:t>6) Ведомость документации (при наличии) </a:t>
            </a:r>
          </a:p>
          <a:p>
            <a:r>
              <a:rPr lang="ru-RU" sz="1800" b="1" dirty="0"/>
              <a:t>7) Содержание </a:t>
            </a:r>
            <a:r>
              <a:rPr lang="ru-RU" sz="1800" dirty="0"/>
              <a:t>(с постраничной разметкой) </a:t>
            </a:r>
          </a:p>
          <a:p>
            <a:r>
              <a:rPr lang="ru-RU" sz="1800" dirty="0"/>
              <a:t>8) Определения (при необходимости) </a:t>
            </a:r>
          </a:p>
          <a:p>
            <a:r>
              <a:rPr lang="ru-RU" sz="1800" dirty="0"/>
              <a:t>9) Обозначения и сокращения (при необходимости) </a:t>
            </a:r>
          </a:p>
          <a:p>
            <a:r>
              <a:rPr lang="ru-RU" sz="1800" b="1" dirty="0"/>
              <a:t>10) Введение </a:t>
            </a:r>
            <a:endParaRPr lang="ru-RU" sz="1800" dirty="0"/>
          </a:p>
          <a:p>
            <a:r>
              <a:rPr lang="ru-RU" sz="1800" b="1" dirty="0"/>
              <a:t>11) Основная часть </a:t>
            </a:r>
            <a:endParaRPr lang="ru-RU" sz="1800" dirty="0"/>
          </a:p>
          <a:p>
            <a:r>
              <a:rPr lang="ru-RU" sz="1800" b="1" dirty="0"/>
              <a:t>12) Заключение (выводы) </a:t>
            </a:r>
            <a:endParaRPr lang="ru-RU" sz="1800" dirty="0"/>
          </a:p>
          <a:p>
            <a:r>
              <a:rPr lang="ru-RU" sz="1800" dirty="0"/>
              <a:t>13) </a:t>
            </a:r>
            <a:r>
              <a:rPr lang="ru-RU" sz="1800" b="1" dirty="0"/>
              <a:t>Список литературы </a:t>
            </a:r>
            <a:endParaRPr lang="ru-RU" sz="1800" dirty="0"/>
          </a:p>
          <a:p>
            <a:r>
              <a:rPr lang="ru-RU" sz="1800" dirty="0"/>
              <a:t>14) Приложения (при необходимости) </a:t>
            </a:r>
          </a:p>
          <a:p>
            <a:r>
              <a:rPr lang="ru-RU" sz="1800" b="1" dirty="0"/>
              <a:t>15) Отзыв руководителя </a:t>
            </a:r>
            <a:endParaRPr lang="ru-RU" sz="1800" dirty="0"/>
          </a:p>
          <a:p>
            <a:r>
              <a:rPr lang="ru-RU" sz="1800" dirty="0"/>
              <a:t>16) Акты внедрения (при наличии) </a:t>
            </a:r>
          </a:p>
          <a:p>
            <a:r>
              <a:rPr lang="ru-RU" sz="1800" b="1" dirty="0"/>
              <a:t>17) Справка о результатах проверки ВКР на плагиат </a:t>
            </a:r>
            <a:endParaRPr lang="ru-RU" sz="1800" dirty="0"/>
          </a:p>
          <a:p>
            <a:r>
              <a:rPr lang="ru-RU" sz="1800" b="1" dirty="0"/>
              <a:t>18) Рецензия на ВКР </a:t>
            </a:r>
          </a:p>
          <a:p>
            <a:r>
              <a:rPr lang="ru-RU" sz="1800" dirty="0"/>
              <a:t>19) Печатный вариант презентационного материала </a:t>
            </a:r>
            <a:r>
              <a:rPr lang="ru-RU" sz="1800" i="1" dirty="0"/>
              <a:t>(вкладывается во вшитый файл) </a:t>
            </a:r>
            <a:endParaRPr lang="ru-RU" sz="1800" dirty="0"/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05963" y="6733458"/>
            <a:ext cx="1087437" cy="819150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52863" y="6943874"/>
            <a:ext cx="430306" cy="402567"/>
          </a:xfrm>
        </p:spPr>
        <p:txBody>
          <a:bodyPr/>
          <a:lstStyle/>
          <a:p>
            <a:fld id="{97F7B546-239D-40E3-8567-8C3A00115C9B}" type="slidenum">
              <a:rPr lang="ru-RU" sz="2800" smtClean="0">
                <a:solidFill>
                  <a:schemeClr val="bg1"/>
                </a:solidFill>
              </a:rPr>
              <a:pPr/>
              <a:t>2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44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98" y="169790"/>
            <a:ext cx="5164503" cy="7261876"/>
          </a:xfrm>
          <a:prstGeom prst="rect">
            <a:avLst/>
          </a:prstGeom>
          <a:noFill/>
          <a:ln w="3175">
            <a:solidFill>
              <a:srgbClr val="00164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35954" y="7026846"/>
            <a:ext cx="648970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20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8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81" y="147992"/>
            <a:ext cx="5189803" cy="72974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798302" y="7042877"/>
            <a:ext cx="70275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21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4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98" y="64261"/>
            <a:ext cx="5207533" cy="7322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03680" y="7018452"/>
            <a:ext cx="692001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22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9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07" y="128661"/>
            <a:ext cx="5188133" cy="729510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76785" y="7021199"/>
            <a:ext cx="638212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23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9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" y="1691521"/>
            <a:ext cx="3004457" cy="1738938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marL="521528" lvl="2"/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Образец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(памятка по заполнению </a:t>
            </a:r>
          </a:p>
          <a:p>
            <a:pPr marL="521528" lvl="2"/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и оформлению)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84" y="110530"/>
            <a:ext cx="5238599" cy="736606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03680" y="7026846"/>
            <a:ext cx="692001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24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7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525912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Антиплагиат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wSurco-Bold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2127" y="1812223"/>
            <a:ext cx="820383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Обучающиеся обязаны представить текст ВКР в электронном виде не менее чем за </a:t>
            </a:r>
            <a:r>
              <a:rPr lang="ru-RU" sz="2000" b="1" dirty="0"/>
              <a:t>2 рабочих дня</a:t>
            </a:r>
            <a:r>
              <a:rPr lang="ru-RU" sz="2000" dirty="0"/>
              <a:t> до даты защиты ВКР.</a:t>
            </a:r>
          </a:p>
          <a:p>
            <a:pPr>
              <a:lnSpc>
                <a:spcPct val="200000"/>
              </a:lnSpc>
            </a:pPr>
            <a:r>
              <a:rPr lang="ru-RU" sz="2000" dirty="0"/>
              <a:t>Перед проверкой из текста ВКР следует изъять: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титульный лист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список литературы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приложения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графики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диаграммы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таблицы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схемы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рисунки </a:t>
            </a:r>
          </a:p>
          <a:p>
            <a:pPr marL="864428" lvl="1" indent="-342900">
              <a:lnSpc>
                <a:spcPct val="110000"/>
              </a:lnSpc>
              <a:buSzPct val="95000"/>
              <a:buFont typeface="Wingdings" panose="05000000000000000000" pitchFamily="2" charset="2"/>
              <a:buChar char="Ø"/>
            </a:pPr>
            <a:r>
              <a:rPr lang="ru-RU" sz="2000" i="1" dirty="0"/>
              <a:t>карты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19817" y="7026846"/>
            <a:ext cx="65972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25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9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D:\Ярлыки\3D\Done\УГАТУ\Новая папка\power point\1\arr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6957" y="6733948"/>
            <a:ext cx="225425" cy="19526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39528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Поля (размеры страницы)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 l="1326" t="1219"/>
          <a:stretch/>
        </p:blipFill>
        <p:spPr>
          <a:xfrm>
            <a:off x="2721708" y="1535171"/>
            <a:ext cx="5461348" cy="5198777"/>
          </a:xfrm>
          <a:prstGeom prst="rect">
            <a:avLst/>
          </a:prstGeom>
          <a:ln w="3175"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026127" y="6985101"/>
            <a:ext cx="423059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3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4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D:\Ярлыки\3D\Done\УГАТУ\Новая папка\power point\1\arr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6957" y="6733948"/>
            <a:ext cx="225425" cy="19526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39528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Поля (размеры страницы)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9023" y="1491906"/>
            <a:ext cx="4536940" cy="57811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60482" y="1685813"/>
            <a:ext cx="3074797" cy="3508653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ГОСТ 2.105-95</a:t>
            </a:r>
          </a:p>
          <a:p>
            <a:r>
              <a:rPr lang="ru-RU" sz="2000" b="1" i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п. 3.6: </a:t>
            </a:r>
            <a:r>
              <a:rPr lang="ru-RU" sz="1900" dirty="0"/>
              <a:t>«Расстояние от рамки формы до границ текста в начале и в конце строк - не менее </a:t>
            </a: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мм</a:t>
            </a:r>
            <a:r>
              <a:rPr lang="ru-RU" sz="1900" dirty="0"/>
              <a:t>. </a:t>
            </a:r>
          </a:p>
          <a:p>
            <a:r>
              <a:rPr lang="ru-RU" sz="1900" dirty="0"/>
              <a:t>Расстояние от верхней или нижней строки текста до верхней или нижней рамки – не менее </a:t>
            </a:r>
            <a:r>
              <a:rPr lang="ru-RU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мм</a:t>
            </a:r>
            <a:r>
              <a:rPr lang="ru-RU" sz="1900" dirty="0"/>
              <a:t>».</a:t>
            </a:r>
          </a:p>
          <a:p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1123278" y="5425094"/>
            <a:ext cx="3312001" cy="892552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ГОСТ 7.32-2001</a:t>
            </a:r>
          </a:p>
          <a:p>
            <a:r>
              <a:rPr lang="ru-RU" sz="2600" b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СТО УГАТУ 016-2007</a:t>
            </a:r>
          </a:p>
        </p:txBody>
      </p:sp>
      <p:sp>
        <p:nvSpPr>
          <p:cNvPr id="26" name="Овал 25"/>
          <p:cNvSpPr/>
          <p:nvPr/>
        </p:nvSpPr>
        <p:spPr>
          <a:xfrm>
            <a:off x="8271528" y="2860260"/>
            <a:ext cx="722602" cy="743578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2301" y="6003426"/>
            <a:ext cx="737680" cy="762066"/>
          </a:xfrm>
          <a:prstGeom prst="rect">
            <a:avLst/>
          </a:prstGeom>
        </p:spPr>
      </p:pic>
      <p:cxnSp>
        <p:nvCxnSpPr>
          <p:cNvPr id="28" name="Прямая соединительная линия 27"/>
          <p:cNvCxnSpPr>
            <a:endCxn id="26" idx="2"/>
          </p:cNvCxnSpPr>
          <p:nvPr/>
        </p:nvCxnSpPr>
        <p:spPr>
          <a:xfrm flipV="1">
            <a:off x="4435279" y="3232049"/>
            <a:ext cx="3836249" cy="525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endCxn id="27" idx="1"/>
          </p:cNvCxnSpPr>
          <p:nvPr/>
        </p:nvCxnSpPr>
        <p:spPr>
          <a:xfrm>
            <a:off x="4445327" y="3778910"/>
            <a:ext cx="3666974" cy="2605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04611" y="6957872"/>
            <a:ext cx="438651" cy="402567"/>
          </a:xfrm>
        </p:spPr>
        <p:txBody>
          <a:bodyPr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4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9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D:\Ярлыки\3D\Done\УГАТУ\Новая папка\power point\1\arr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6957" y="6733948"/>
            <a:ext cx="225425" cy="19526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85995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39528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Поля (размеры страницы)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416061" y="1770160"/>
            <a:ext cx="5096468" cy="486051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11014" y="1613196"/>
            <a:ext cx="4873315" cy="2877711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ГОСТ 2.104-2006 </a:t>
            </a:r>
          </a:p>
          <a:p>
            <a:r>
              <a:rPr lang="ru-RU" sz="2800" b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ЕСКД. Основные надписи</a:t>
            </a:r>
          </a:p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rgbClr val="0016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Times New Roman" panose="02020603050405020304" pitchFamily="18" charset="0"/>
              </a:rPr>
              <a:t>форма 2а </a:t>
            </a:r>
            <a:r>
              <a:rPr lang="ru-RU" sz="1900" dirty="0"/>
              <a:t>(размеры): отступ от края листа </a:t>
            </a:r>
          </a:p>
          <a:p>
            <a:r>
              <a:rPr lang="ru-RU" sz="1900" dirty="0"/>
              <a:t>до верхней границы рамки </a:t>
            </a:r>
            <a:r>
              <a:rPr lang="ru-RU" sz="1900" b="1" dirty="0"/>
              <a:t>5 мм</a:t>
            </a:r>
            <a:r>
              <a:rPr lang="ru-RU" sz="1900" dirty="0"/>
              <a:t>, </a:t>
            </a:r>
          </a:p>
          <a:p>
            <a:r>
              <a:rPr lang="ru-RU" sz="1900" dirty="0"/>
              <a:t>до правой границы – </a:t>
            </a:r>
            <a:r>
              <a:rPr lang="ru-RU" sz="1900" b="1" dirty="0"/>
              <a:t>5 мм</a:t>
            </a:r>
            <a:r>
              <a:rPr lang="ru-RU" sz="1900" dirty="0"/>
              <a:t>, </a:t>
            </a:r>
          </a:p>
          <a:p>
            <a:r>
              <a:rPr lang="ru-RU" sz="1900" dirty="0"/>
              <a:t>до нижней границы – </a:t>
            </a:r>
            <a:r>
              <a:rPr lang="ru-RU" sz="1900" b="1" dirty="0"/>
              <a:t>5 мм</a:t>
            </a:r>
            <a:r>
              <a:rPr lang="ru-RU" sz="1900" dirty="0"/>
              <a:t>, </a:t>
            </a:r>
          </a:p>
          <a:p>
            <a:r>
              <a:rPr lang="ru-RU" sz="1900" dirty="0"/>
              <a:t>до левой границы – </a:t>
            </a:r>
            <a:r>
              <a:rPr lang="ru-RU" sz="1900" b="1" dirty="0"/>
              <a:t>20 мм</a:t>
            </a:r>
            <a:r>
              <a:rPr lang="ru-RU" sz="1900" dirty="0"/>
              <a:t>.</a:t>
            </a:r>
          </a:p>
          <a:p>
            <a:r>
              <a:rPr lang="ru-RU" sz="1900" dirty="0"/>
              <a:t>Снизу располагается штамп высотой </a:t>
            </a:r>
            <a:r>
              <a:rPr lang="ru-RU" sz="1900" b="1" dirty="0"/>
              <a:t>15 мм</a:t>
            </a:r>
            <a:r>
              <a:rPr lang="ru-RU" sz="1900" dirty="0"/>
              <a:t>.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528" y="1839009"/>
            <a:ext cx="3981518" cy="4560147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11014" y="1613195"/>
            <a:ext cx="5044274" cy="2877712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5255288" y="3315956"/>
            <a:ext cx="1270507" cy="612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5245102" y="2289863"/>
            <a:ext cx="1471612" cy="8353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5255288" y="3501819"/>
            <a:ext cx="1672440" cy="231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5255288" y="3225457"/>
            <a:ext cx="4027750" cy="753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026127" y="7008171"/>
            <a:ext cx="43381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5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7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Шрифт основного текста и форматирование</a:t>
            </a: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2235323" y="1693419"/>
            <a:ext cx="7647659" cy="2798193"/>
          </a:xfrm>
          <a:prstGeom prst="rect">
            <a:avLst/>
          </a:prstGeom>
          <a:noFill/>
        </p:spPr>
        <p:txBody>
          <a:bodyPr vert="horz" lIns="104306" tIns="52153" rIns="104306" bIns="52153" rtlCol="0">
            <a:noAutofit/>
          </a:bodyPr>
          <a:lstStyle>
            <a:lvl1pPr marL="0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3056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584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6112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640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9168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696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2224" indent="0" algn="ctr" defTabSz="1043056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Тип -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Размер для основного текста – 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ru-RU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пт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В таблицах и подрисуночных надписях – допускается 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ru-RU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пт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Выравнивание текста – 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ширине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Межстрочный интервал – 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полуторный</a:t>
            </a:r>
            <a:r>
              <a:rPr lang="ru-RU" sz="2000" dirty="0">
                <a:solidFill>
                  <a:schemeClr val="tx1"/>
                </a:solidFill>
              </a:rPr>
              <a:t> (1,5)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</a:rPr>
              <a:t>    (в таблицах допускается </a:t>
            </a:r>
            <a:r>
              <a:rPr lang="ru-RU" sz="2000" b="1" dirty="0">
                <a:solidFill>
                  <a:schemeClr val="tx1"/>
                </a:solidFill>
              </a:rPr>
              <a:t>одинарный</a:t>
            </a:r>
            <a:r>
              <a:rPr lang="ru-RU" sz="2000" dirty="0">
                <a:solidFill>
                  <a:schemeClr val="tx1"/>
                </a:solidFill>
              </a:rPr>
              <a:t>)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/>
                </a:solidFill>
              </a:rPr>
              <a:t> Абзацный отступ – </a:t>
            </a:r>
            <a:r>
              <a:rPr lang="ru-RU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1,25 см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320" y="4598612"/>
            <a:ext cx="5777804" cy="1560306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36" name="Прямоугольник 35"/>
          <p:cNvSpPr/>
          <p:nvPr/>
        </p:nvSpPr>
        <p:spPr>
          <a:xfrm>
            <a:off x="2863775" y="4692575"/>
            <a:ext cx="6089302" cy="1456295"/>
          </a:xfrm>
          <a:prstGeom prst="rect">
            <a:avLst/>
          </a:prstGeom>
          <a:noFill/>
          <a:ln w="3175">
            <a:solidFill>
              <a:srgbClr val="1907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6"/>
          <a:srcRect t="27644" b="29150"/>
          <a:stretch/>
        </p:blipFill>
        <p:spPr>
          <a:xfrm>
            <a:off x="3361931" y="4793057"/>
            <a:ext cx="484181" cy="140677"/>
          </a:xfrm>
          <a:prstGeom prst="rect">
            <a:avLst/>
          </a:prstGeom>
          <a:noFill/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4422" y="5576830"/>
            <a:ext cx="487722" cy="135905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1737730" y="4662524"/>
            <a:ext cx="12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</a:rPr>
              <a:t>Абзацный </a:t>
            </a:r>
          </a:p>
          <a:p>
            <a:pPr algn="ctr"/>
            <a:r>
              <a:rPr lang="ru-RU" sz="1800" dirty="0">
                <a:solidFill>
                  <a:srgbClr val="FF0000"/>
                </a:solidFill>
              </a:rPr>
              <a:t>отступ: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047642" y="7026846"/>
            <a:ext cx="433817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6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1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969496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Заголовки</a:t>
            </a:r>
          </a:p>
          <a:p>
            <a:r>
              <a:rPr lang="ru-RU" sz="25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(п. 6.2.1 ГОСТ 7.32; п. 4.1.9 ГОСТ 2.105)</a:t>
            </a:r>
            <a:r>
              <a:rPr lang="ru-RU" sz="2400" dirty="0"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822108" y="1549143"/>
            <a:ext cx="77042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Заголовки структурных элементов ВКР: </a:t>
            </a:r>
          </a:p>
          <a:p>
            <a:pPr algn="ctr"/>
            <a:endParaRPr lang="ru-RU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АННОТАЦИЯ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СОДЕРЖАНИЕ 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ВВЕДЕНИЕ 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 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ЛИТЕРАТУРЫ 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2108" y="4214389"/>
            <a:ext cx="832757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4428" lvl="1" indent="-342900" algn="just">
              <a:buFont typeface="Wingdings" panose="05000000000000000000" pitchFamily="2" charset="2"/>
              <a:buChar char="Ø"/>
            </a:pPr>
            <a:r>
              <a:rPr lang="ru-RU" sz="2000" dirty="0"/>
              <a:t>выравниваются по центру без абзацного отступа;</a:t>
            </a:r>
          </a:p>
          <a:p>
            <a:pPr algn="just">
              <a:lnSpc>
                <a:spcPct val="150000"/>
              </a:lnSpc>
            </a:pPr>
            <a:r>
              <a:rPr lang="ru-RU" sz="2000" dirty="0"/>
              <a:t>И оформляются:</a:t>
            </a:r>
          </a:p>
          <a:p>
            <a:pPr marL="864428" lvl="1" indent="-342900" algn="just">
              <a:buFont typeface="Wingdings" panose="05000000000000000000" pitchFamily="2" charset="2"/>
              <a:buChar char="Ø"/>
            </a:pPr>
            <a:r>
              <a:rPr lang="ru-RU" sz="2000" dirty="0"/>
              <a:t>прописными буквами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пт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864428" lvl="1" indent="-342900" algn="just">
              <a:buFont typeface="Wingdings" panose="05000000000000000000" pitchFamily="2" charset="2"/>
              <a:buChar char="Ø"/>
            </a:pPr>
            <a:r>
              <a:rPr lang="ru-RU" sz="2000" b="1" dirty="0"/>
              <a:t>полужирным</a:t>
            </a:r>
            <a:r>
              <a:rPr lang="ru-RU" sz="2000" dirty="0"/>
              <a:t> шрифтом </a:t>
            </a:r>
          </a:p>
          <a:p>
            <a:pPr marL="864428" lvl="1" indent="-342900" algn="just">
              <a:buFont typeface="Wingdings" panose="05000000000000000000" pitchFamily="2" charset="2"/>
              <a:buChar char="Ø"/>
            </a:pPr>
            <a:r>
              <a:rPr lang="ru-RU" sz="2000" dirty="0"/>
              <a:t>без подчеркивания</a:t>
            </a:r>
          </a:p>
          <a:p>
            <a:pPr marL="864428" lvl="1" indent="-342900" algn="just">
              <a:buFont typeface="Wingdings" panose="05000000000000000000" pitchFamily="2" charset="2"/>
              <a:buChar char="Ø"/>
            </a:pPr>
            <a:r>
              <a:rPr lang="ru-RU" sz="2000" dirty="0"/>
              <a:t>между заголовком раздела и подраздела – одно межстрочное</a:t>
            </a:r>
          </a:p>
          <a:p>
            <a:pPr lvl="1" algn="just"/>
            <a:r>
              <a:rPr lang="ru-RU" sz="2000" dirty="0"/>
              <a:t>расстояние с одинарным интервалом (8 мм); между заголовком и </a:t>
            </a:r>
          </a:p>
          <a:p>
            <a:pPr lvl="1" algn="just"/>
            <a:r>
              <a:rPr lang="ru-RU" sz="2000" dirty="0"/>
              <a:t>текстом – с полуторным интервалом (15 мм).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873297" y="7026846"/>
            <a:ext cx="552767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7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5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Пример оформления</a:t>
            </a:r>
            <a:endParaRPr lang="ru-RU" sz="2400" dirty="0">
              <a:solidFill>
                <a:schemeClr val="tx1"/>
              </a:solidFill>
              <a:latin typeface="BwSurco-Bold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7" y="1741842"/>
            <a:ext cx="6305988" cy="3965621"/>
          </a:xfrm>
          <a:prstGeom prst="rect">
            <a:avLst/>
          </a:prstGeom>
          <a:noFill/>
          <a:ln w="3175">
            <a:solidFill>
              <a:srgbClr val="001642">
                <a:alpha val="21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993854" y="7026846"/>
            <a:ext cx="476848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8</a:t>
            </a:fld>
            <a:endParaRPr lang="ru-RU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06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26364" y="892976"/>
            <a:ext cx="1166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350" dirty="0">
                <a:latin typeface="BwSurco-Bold" pitchFamily="50" charset="-52"/>
              </a:rPr>
              <a:t>У</a:t>
            </a:r>
            <a:r>
              <a:rPr lang="ru-RU" sz="8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Г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А</a:t>
            </a:r>
            <a:r>
              <a:rPr lang="ru-RU" sz="4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Т</a:t>
            </a:r>
            <a:r>
              <a:rPr lang="ru-RU" sz="700" dirty="0">
                <a:latin typeface="BwSurco-Bold" pitchFamily="50" charset="-52"/>
              </a:rPr>
              <a:t> </a:t>
            </a:r>
            <a:r>
              <a:rPr lang="ru-RU" sz="1350" dirty="0">
                <a:latin typeface="BwSurco-Bold" pitchFamily="50" charset="-52"/>
              </a:rPr>
              <a:t>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911" y="1105859"/>
            <a:ext cx="894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" dirty="0">
                <a:latin typeface="BwSurco-Regular" pitchFamily="50" charset="-52"/>
              </a:rPr>
              <a:t>Уфимский государственный авиационный технический университет</a:t>
            </a:r>
          </a:p>
        </p:txBody>
      </p:sp>
      <p:pic>
        <p:nvPicPr>
          <p:cNvPr id="3075" name="Picture 3" descr="D:\Ярлыки\3D\Done\УГАТУ\Новая папка\power point\4\w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5963" y="6742113"/>
            <a:ext cx="1087437" cy="819150"/>
          </a:xfrm>
          <a:prstGeom prst="rect">
            <a:avLst/>
          </a:prstGeom>
          <a:noFill/>
        </p:spPr>
      </p:pic>
      <p:pic>
        <p:nvPicPr>
          <p:cNvPr id="3077" name="Picture 5" descr="D:\Ярлыки\3D\Done\УГАТУ\Новая папка\power point\4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" y="395288"/>
            <a:ext cx="596900" cy="481012"/>
          </a:xfrm>
          <a:prstGeom prst="rect">
            <a:avLst/>
          </a:prstGeom>
          <a:noFill/>
        </p:spPr>
      </p:pic>
      <p:sp>
        <p:nvSpPr>
          <p:cNvPr id="24" name="Прямоугольник 23"/>
          <p:cNvSpPr/>
          <p:nvPr/>
        </p:nvSpPr>
        <p:spPr>
          <a:xfrm>
            <a:off x="111863" y="7026846"/>
            <a:ext cx="1138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latin typeface="BwSurco-Bold" pitchFamily="50" charset="-52"/>
              </a:rPr>
              <a:t>Оформление ВКР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0433" y="495768"/>
            <a:ext cx="8799248" cy="584775"/>
          </a:xfrm>
          <a:prstGeom prst="rect">
            <a:avLst/>
          </a:prstGeom>
          <a:ln w="6350" cap="flat">
            <a:solidFill>
              <a:schemeClr val="bg1">
                <a:lumMod val="50000"/>
              </a:schemeClr>
            </a:solidFill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wSurco-Bold"/>
                <a:ea typeface="Cambria" panose="02040503050406030204" pitchFamily="18" charset="0"/>
                <a:cs typeface="Times New Roman" panose="02020603050405020304" pitchFamily="18" charset="0"/>
              </a:rPr>
              <a:t>Заголовок раздела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50316" y="1963571"/>
            <a:ext cx="7309747" cy="3312709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содержат номер раздела и его название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печатаются с прописной буквы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 </a:t>
            </a:r>
            <a:r>
              <a:rPr lang="ru-RU" sz="20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пт</a:t>
            </a:r>
            <a:endParaRPr lang="ru-RU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полужирным</a:t>
            </a:r>
            <a:r>
              <a:rPr lang="ru-RU" sz="2000" dirty="0">
                <a:solidFill>
                  <a:prstClr val="black"/>
                </a:solidFill>
              </a:rPr>
              <a:t> шрифтом 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без подчеркивания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выравниваются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центру </a:t>
            </a:r>
            <a:r>
              <a:rPr lang="ru-RU" sz="2000" dirty="0">
                <a:solidFill>
                  <a:prstClr val="black"/>
                </a:solidFill>
              </a:rPr>
              <a:t>без абзацного отступа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между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№</a:t>
            </a:r>
            <a:r>
              <a:rPr lang="ru-RU" sz="2000" dirty="0">
                <a:solidFill>
                  <a:prstClr val="black"/>
                </a:solidFill>
              </a:rPr>
              <a:t> </a:t>
            </a:r>
            <a:r>
              <a:rPr lang="ru-RU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раздела</a:t>
            </a:r>
            <a:r>
              <a:rPr lang="ru-RU" sz="2000" dirty="0">
                <a:solidFill>
                  <a:prstClr val="black"/>
                </a:solidFill>
              </a:rPr>
              <a:t> и его названием ставится точка</a:t>
            </a:r>
          </a:p>
          <a:p>
            <a:pPr marL="457200" lvl="0" indent="-457200" defTabSz="9144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prstClr val="black"/>
                </a:solidFill>
              </a:rPr>
              <a:t>в конце заголовка точка не ставится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036885" y="7028948"/>
            <a:ext cx="466090" cy="402567"/>
          </a:xfrm>
        </p:spPr>
        <p:txBody>
          <a:bodyPr vert="horz" lIns="104306" tIns="52153" rIns="104306" bIns="52153" rtlCol="0" anchor="ctr"/>
          <a:lstStyle/>
          <a:p>
            <a:fld id="{97F7B546-239D-40E3-8567-8C3A00115C9B}" type="slidenum">
              <a:rPr lang="ru-RU" sz="2800">
                <a:solidFill>
                  <a:schemeClr val="bg1"/>
                </a:solidFill>
              </a:rPr>
              <a:pPr/>
              <a:t>9</a:t>
            </a:fld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57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</TotalTime>
  <Words>1117</Words>
  <Application>Microsoft Macintosh PowerPoint</Application>
  <PresentationFormat>Custom</PresentationFormat>
  <Paragraphs>275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BwSurco-Bold</vt:lpstr>
      <vt:lpstr>BwSurco-Regular</vt:lpstr>
      <vt:lpstr>Calibri</vt:lpstr>
      <vt:lpstr>Times New Roman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DNA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Red</dc:creator>
  <cp:lastModifiedBy>Eldar G</cp:lastModifiedBy>
  <cp:revision>112</cp:revision>
  <dcterms:created xsi:type="dcterms:W3CDTF">2016-06-13T05:10:18Z</dcterms:created>
  <dcterms:modified xsi:type="dcterms:W3CDTF">2023-06-02T14:47:33Z</dcterms:modified>
</cp:coreProperties>
</file>